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39" r:id="rId2"/>
    <p:sldId id="340" r:id="rId3"/>
    <p:sldId id="341" r:id="rId4"/>
    <p:sldId id="342" r:id="rId5"/>
    <p:sldId id="343" r:id="rId6"/>
    <p:sldId id="337" r:id="rId7"/>
    <p:sldId id="322" r:id="rId8"/>
    <p:sldId id="315" r:id="rId9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54646"/>
    <a:srgbClr val="BEBEBD"/>
    <a:srgbClr val="B6B6B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572" cy="502375"/>
          </a:xfrm>
          <a:prstGeom prst="rect">
            <a:avLst/>
          </a:prstGeom>
        </p:spPr>
        <p:txBody>
          <a:bodyPr vert="horz" lIns="92554" tIns="46277" rIns="92554" bIns="46277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0974" y="1"/>
            <a:ext cx="2985572" cy="502375"/>
          </a:xfrm>
          <a:prstGeom prst="rect">
            <a:avLst/>
          </a:prstGeom>
        </p:spPr>
        <p:txBody>
          <a:bodyPr vert="horz" lIns="92554" tIns="46277" rIns="92554" bIns="46277" rtlCol="0"/>
          <a:lstStyle>
            <a:lvl1pPr algn="r">
              <a:defRPr sz="1200"/>
            </a:lvl1pPr>
          </a:lstStyle>
          <a:p>
            <a:fld id="{65A7DE05-8E6D-4174-A3F7-876E2C8F35AD}" type="datetimeFigureOut">
              <a:rPr lang="en-IN" smtClean="0"/>
              <a:pPr/>
              <a:t>09-10-2017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926"/>
            <a:ext cx="2985572" cy="502375"/>
          </a:xfrm>
          <a:prstGeom prst="rect">
            <a:avLst/>
          </a:prstGeom>
        </p:spPr>
        <p:txBody>
          <a:bodyPr vert="horz" lIns="92554" tIns="46277" rIns="92554" bIns="46277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0974" y="9517926"/>
            <a:ext cx="2985572" cy="502375"/>
          </a:xfrm>
          <a:prstGeom prst="rect">
            <a:avLst/>
          </a:prstGeom>
        </p:spPr>
        <p:txBody>
          <a:bodyPr vert="horz" lIns="92554" tIns="46277" rIns="92554" bIns="46277" rtlCol="0" anchor="b"/>
          <a:lstStyle>
            <a:lvl1pPr algn="r">
              <a:defRPr sz="1200"/>
            </a:lvl1pPr>
          </a:lstStyle>
          <a:p>
            <a:fld id="{691EA671-1933-448D-87C7-66268940F85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36164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554" tIns="46277" rIns="92554" bIns="462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2554" tIns="46277" rIns="92554" bIns="46277" rtlCol="0"/>
          <a:lstStyle>
            <a:lvl1pPr algn="r">
              <a:defRPr sz="1200"/>
            </a:lvl1pPr>
          </a:lstStyle>
          <a:p>
            <a:fld id="{A5BC25F2-6D02-4FA7-B65D-73FF44026AF8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54" tIns="46277" rIns="92554" bIns="462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2554" tIns="46277" rIns="92554" bIns="462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554" tIns="46277" rIns="92554" bIns="462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2554" tIns="46277" rIns="92554" bIns="46277" rtlCol="0" anchor="b"/>
          <a:lstStyle>
            <a:lvl1pPr algn="r">
              <a:defRPr sz="1200"/>
            </a:lvl1pPr>
          </a:lstStyle>
          <a:p>
            <a:fld id="{EF718F43-CBEA-47AD-95C3-EB67F0A0B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4160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B6EF314-CC16-42A3-AF8C-7A4283AAA87B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2BDA-A767-4D90-A193-B0DE20CEF964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7909526-8B3D-4F32-B1EF-26C28BB82772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2D8C-4EFA-4264-979E-64EE5410010B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E50F-F19A-445A-A74E-CC8D518B92CE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69CDF5-C688-426F-99AC-AB21BCB93045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D3C032-E5AC-4E28-8A06-730BA4DD2652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5271-44AD-470C-99AA-6FFC7D08B2E0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830-C7EE-4ED3-AB5D-E1DA820DE38C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7E1-7A27-4C38-9F50-F4238DDA7F61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D01AE99-299B-4D1D-936B-02E37E3D3816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73F01D-78FE-40A2-8D72-5E6DA1F0F9B4}" type="datetime3">
              <a:rPr lang="en-US" smtClean="0"/>
              <a:pPr/>
              <a:t>9 October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3800" y="457200"/>
            <a:ext cx="2133600" cy="2286000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09600" y="3352800"/>
            <a:ext cx="8153400" cy="1371600"/>
          </a:xfrm>
          <a:prstGeom prst="roundRect">
            <a:avLst/>
          </a:prstGeom>
          <a:solidFill>
            <a:schemeClr val="accent4">
              <a:lumMod val="60000"/>
              <a:lumOff val="40000"/>
              <a:alpha val="5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stomShape 1"/>
          <p:cNvSpPr/>
          <p:nvPr/>
        </p:nvSpPr>
        <p:spPr>
          <a:xfrm>
            <a:off x="914400" y="3276600"/>
            <a:ext cx="7543800" cy="14478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Treasuries and </a:t>
            </a:r>
            <a:r>
              <a:rPr lang="en-US" sz="4000" b="1" dirty="0">
                <a:solidFill>
                  <a:srgbClr val="002060"/>
                </a:solidFill>
              </a:rPr>
              <a:t>Accounts Department</a:t>
            </a:r>
            <a:endParaRPr sz="4000" b="1" dirty="0">
              <a:solidFill>
                <a:srgbClr val="002060"/>
              </a:solidFill>
            </a:endParaRPr>
          </a:p>
          <a:p>
            <a:r>
              <a:rPr lang="en-US" sz="5400" b="1" dirty="0">
                <a:solidFill>
                  <a:srgbClr val="FF0000"/>
                </a:solidFill>
              </a:rPr>
              <a:t>         </a:t>
            </a:r>
            <a:r>
              <a:rPr lang="en-US" sz="5400" b="1" dirty="0" smtClean="0">
                <a:solidFill>
                  <a:srgbClr val="FF0000"/>
                </a:solidFill>
              </a:rPr>
              <a:t>    TELANGANA</a:t>
            </a:r>
            <a:endParaRPr sz="2400" dirty="0">
              <a:solidFill>
                <a:srgbClr val="FF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81000" y="5029200"/>
            <a:ext cx="8534400" cy="1371600"/>
          </a:xfrm>
          <a:prstGeom prst="roundRect">
            <a:avLst/>
          </a:prstGeom>
          <a:solidFill>
            <a:schemeClr val="accent4">
              <a:lumMod val="60000"/>
              <a:lumOff val="40000"/>
              <a:alpha val="5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stomShape 1"/>
          <p:cNvSpPr/>
          <p:nvPr/>
        </p:nvSpPr>
        <p:spPr>
          <a:xfrm>
            <a:off x="914400" y="5029200"/>
            <a:ext cx="7543800" cy="14478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/>
            <a:r>
              <a:rPr lang="en-IN" sz="4000" b="1" dirty="0" smtClean="0">
                <a:solidFill>
                  <a:srgbClr val="002060"/>
                </a:solidFill>
              </a:rPr>
              <a:t>CPS Training on Missing Credits </a:t>
            </a:r>
          </a:p>
          <a:p>
            <a:pPr algn="ctr"/>
            <a:r>
              <a:rPr lang="en-IN" sz="4000" b="1" dirty="0" smtClean="0">
                <a:solidFill>
                  <a:srgbClr val="002060"/>
                </a:solidFill>
              </a:rPr>
              <a:t>Uploading </a:t>
            </a:r>
            <a:r>
              <a:rPr lang="en-IN" sz="4000" b="1" dirty="0" err="1" smtClean="0">
                <a:solidFill>
                  <a:srgbClr val="002060"/>
                </a:solidFill>
              </a:rPr>
              <a:t>Dt</a:t>
            </a:r>
            <a:r>
              <a:rPr lang="en-IN" sz="4000" b="1" dirty="0" smtClean="0">
                <a:solidFill>
                  <a:srgbClr val="002060"/>
                </a:solidFill>
              </a:rPr>
              <a:t>: </a:t>
            </a:r>
            <a:r>
              <a:rPr lang="en-IN" sz="4000" b="1" dirty="0" smtClean="0">
                <a:solidFill>
                  <a:srgbClr val="002060"/>
                </a:solidFill>
              </a:rPr>
              <a:t>10.10.2017</a:t>
            </a:r>
            <a:endParaRPr sz="2000" b="1" dirty="0">
              <a:solidFill>
                <a:srgbClr val="002060"/>
              </a:solidFill>
            </a:endParaRPr>
          </a:p>
        </p:txBody>
      </p:sp>
      <p:sp>
        <p:nvSpPr>
          <p:cNvPr id="13" name="Donut 12"/>
          <p:cNvSpPr/>
          <p:nvPr/>
        </p:nvSpPr>
        <p:spPr>
          <a:xfrm>
            <a:off x="3429000" y="152400"/>
            <a:ext cx="2743200" cy="2895600"/>
          </a:xfrm>
          <a:prstGeom prst="donut">
            <a:avLst>
              <a:gd name="adj" fmla="val 14078"/>
            </a:avLst>
          </a:prstGeom>
          <a:solidFill>
            <a:schemeClr val="bg1">
              <a:lumMod val="75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704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Missing Credits</a:t>
            </a:r>
            <a:endParaRPr lang="en-IN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143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905000"/>
            <a:ext cx="685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Reasons for Missing Credits</a:t>
            </a:r>
          </a:p>
          <a:p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 PRAN not obtained</a:t>
            </a:r>
          </a:p>
          <a:p>
            <a:pPr>
              <a:buFontTx/>
              <a:buChar char="-"/>
            </a:pPr>
            <a:r>
              <a:rPr lang="en-IN" dirty="0" smtClean="0"/>
              <a:t> </a:t>
            </a:r>
            <a:r>
              <a:rPr lang="en-IN" dirty="0" smtClean="0"/>
              <a:t>Invalid PRAN</a:t>
            </a:r>
          </a:p>
          <a:p>
            <a:pPr>
              <a:buFontTx/>
              <a:buChar char="-"/>
            </a:pPr>
            <a:r>
              <a:rPr lang="en-IN" dirty="0" smtClean="0"/>
              <a:t> PRAN wrongly mapped</a:t>
            </a:r>
          </a:p>
          <a:p>
            <a:pPr>
              <a:buFontTx/>
              <a:buChar char="-"/>
            </a:pPr>
            <a:r>
              <a:rPr lang="en-IN" dirty="0" smtClean="0"/>
              <a:t> </a:t>
            </a:r>
            <a:r>
              <a:rPr lang="en-IN" dirty="0" smtClean="0"/>
              <a:t>PRAN not mapped to the </a:t>
            </a:r>
            <a:r>
              <a:rPr lang="en-IN" dirty="0" err="1" smtClean="0"/>
              <a:t>PrAO</a:t>
            </a:r>
            <a:r>
              <a:rPr lang="en-IN" dirty="0" smtClean="0"/>
              <a:t> </a:t>
            </a:r>
            <a:r>
              <a:rPr lang="en-IN" dirty="0" err="1" smtClean="0"/>
              <a:t>Telangana</a:t>
            </a: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 </a:t>
            </a:r>
            <a:r>
              <a:rPr lang="en-IN" dirty="0" err="1" smtClean="0"/>
              <a:t>eNPS</a:t>
            </a:r>
            <a:r>
              <a:rPr lang="en-IN" dirty="0" smtClean="0"/>
              <a:t> PRANS</a:t>
            </a:r>
          </a:p>
          <a:p>
            <a:pPr>
              <a:buFontTx/>
              <a:buChar char="-"/>
            </a:pPr>
            <a:r>
              <a:rPr lang="en-IN" dirty="0" smtClean="0"/>
              <a:t> </a:t>
            </a:r>
            <a:r>
              <a:rPr lang="en-IN" dirty="0" smtClean="0"/>
              <a:t>Non HRMS Bills</a:t>
            </a:r>
          </a:p>
          <a:p>
            <a:pPr>
              <a:buFontTx/>
              <a:buChar char="-"/>
            </a:pPr>
            <a:r>
              <a:rPr lang="en-IN" dirty="0" smtClean="0"/>
              <a:t> </a:t>
            </a:r>
            <a:r>
              <a:rPr lang="en-IN" dirty="0" smtClean="0"/>
              <a:t>More than one Regular contribution for same month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704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Missing Credits</a:t>
            </a:r>
            <a:endParaRPr lang="en-IN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9906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N" b="1" dirty="0" smtClean="0"/>
              <a:t>Verification procedure </a:t>
            </a:r>
            <a:r>
              <a:rPr lang="en-IN" b="1" dirty="0" smtClean="0"/>
              <a:t> 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828800"/>
            <a:ext cx="7924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IN" b="1" dirty="0" smtClean="0"/>
              <a:t>  </a:t>
            </a:r>
            <a:r>
              <a:rPr lang="en-IN" dirty="0" smtClean="0"/>
              <a:t>Verification of Missing Credits details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 PRAN Status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 Mapping of PRAN to concerned PAO / </a:t>
            </a:r>
            <a:r>
              <a:rPr lang="en-IN" dirty="0" err="1" smtClean="0"/>
              <a:t>PrAO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Shifting of PRAN through ISS mode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Confirmation of Subscription status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Token wise verification with Monthly Accounts, Day Book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Pertaining to the same month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CPS Subscription Display screen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Checking of Monthly Schedules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Verification of Subscription in uploaded Text file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Uploading amount shall not be in excess of amount booked in that HOA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704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Missing Credits</a:t>
            </a:r>
            <a:endParaRPr lang="en-IN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1383268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N" b="1" dirty="0" smtClean="0"/>
              <a:t>Procedure for preparation of </a:t>
            </a:r>
            <a:r>
              <a:rPr lang="en-IN" b="1" dirty="0" smtClean="0"/>
              <a:t>SCF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609600" y="2090678"/>
            <a:ext cx="7696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 smtClean="0"/>
          </a:p>
          <a:p>
            <a:pPr marL="342900" indent="-342900">
              <a:buAutoNum type="arabicPeriod"/>
            </a:pPr>
            <a:r>
              <a:rPr lang="en-IN" dirty="0" smtClean="0"/>
              <a:t>Hardware Requirements.</a:t>
            </a:r>
          </a:p>
          <a:p>
            <a:pPr marL="342900" indent="-342900"/>
            <a:endParaRPr lang="en-IN" dirty="0" smtClean="0"/>
          </a:p>
          <a:p>
            <a:pPr marL="342900" indent="-342900"/>
            <a:r>
              <a:rPr lang="en-IN" dirty="0" smtClean="0"/>
              <a:t>2.	Software Requirements.</a:t>
            </a:r>
          </a:p>
          <a:p>
            <a:pPr marL="342900" indent="-342900"/>
            <a:r>
              <a:rPr lang="en-IN" dirty="0" smtClean="0"/>
              <a:t> </a:t>
            </a:r>
          </a:p>
          <a:p>
            <a:pPr marL="342900" indent="-342900"/>
            <a:r>
              <a:rPr lang="en-IN" dirty="0" smtClean="0"/>
              <a:t>3.	Preparation </a:t>
            </a:r>
            <a:r>
              <a:rPr lang="en-IN" dirty="0" smtClean="0"/>
              <a:t>of SCF using File Preparation Utility (FPU). </a:t>
            </a:r>
            <a:endParaRPr lang="en-IN" dirty="0" smtClean="0"/>
          </a:p>
          <a:p>
            <a:pPr marL="342900" indent="-342900"/>
            <a:endParaRPr lang="en-IN" dirty="0" smtClean="0"/>
          </a:p>
          <a:p>
            <a:pPr marL="342900" indent="-342900"/>
            <a:r>
              <a:rPr lang="en-IN" dirty="0" smtClean="0"/>
              <a:t>4.	Validation </a:t>
            </a:r>
            <a:r>
              <a:rPr lang="en-IN" dirty="0" smtClean="0"/>
              <a:t>of the SCF using File Validation Utility (</a:t>
            </a:r>
            <a:r>
              <a:rPr lang="en-IN" dirty="0" smtClean="0"/>
              <a:t>FVU).</a:t>
            </a:r>
          </a:p>
          <a:p>
            <a:pPr marL="342900" indent="-342900">
              <a:buAutoNum type="arabicPeriod" startAt="2"/>
            </a:pPr>
            <a:endParaRPr lang="en-IN" dirty="0" smtClean="0"/>
          </a:p>
          <a:p>
            <a:pPr marL="342900" indent="-342900"/>
            <a:r>
              <a:rPr lang="en-IN" dirty="0" smtClean="0"/>
              <a:t>5.	Uploading </a:t>
            </a:r>
            <a:r>
              <a:rPr lang="en-IN" dirty="0" smtClean="0"/>
              <a:t>SCF to the NPSCAN System using I-Pin allotted to the </a:t>
            </a:r>
            <a:r>
              <a:rPr lang="en-IN" dirty="0" smtClean="0"/>
              <a:t>DTO.</a:t>
            </a:r>
            <a:endParaRPr lang="en-IN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704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Missing Credits</a:t>
            </a:r>
            <a:endParaRPr lang="en-IN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1383268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N" b="1" dirty="0" smtClean="0"/>
              <a:t>Procedure for preparation of </a:t>
            </a:r>
            <a:r>
              <a:rPr lang="en-IN" b="1" dirty="0" smtClean="0"/>
              <a:t>SCF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609600" y="2090678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 smtClean="0"/>
          </a:p>
          <a:p>
            <a:pPr marL="342900" indent="-342900">
              <a:buAutoNum type="arabicPeriod"/>
            </a:pPr>
            <a:r>
              <a:rPr lang="en-IN" dirty="0" smtClean="0"/>
              <a:t>Hardware Requirements  </a:t>
            </a:r>
          </a:p>
          <a:p>
            <a:pPr marL="342900" indent="-342900"/>
            <a:endParaRPr lang="en-IN" dirty="0" smtClean="0"/>
          </a:p>
          <a:p>
            <a:pPr marL="342900" indent="-342900">
              <a:buAutoNum type="arabicPeriod" startAt="2"/>
            </a:pPr>
            <a:r>
              <a:rPr lang="en-IN" dirty="0" smtClean="0"/>
              <a:t>Software Requirements – 				</a:t>
            </a:r>
          </a:p>
          <a:p>
            <a:pPr marL="342900" indent="-342900"/>
            <a:endParaRPr lang="en-IN" dirty="0" smtClean="0"/>
          </a:p>
          <a:p>
            <a:pPr marL="342900" indent="-342900"/>
            <a:r>
              <a:rPr lang="en-IN" dirty="0" smtClean="0"/>
              <a:t>			A)  Java           B) Internet Explorer</a:t>
            </a:r>
          </a:p>
          <a:p>
            <a:pPr marL="342900" indent="-342900"/>
            <a:r>
              <a:rPr lang="en-IN" dirty="0" smtClean="0"/>
              <a:t> </a:t>
            </a:r>
          </a:p>
          <a:p>
            <a:pPr marL="342900" indent="-342900"/>
            <a:r>
              <a:rPr lang="en-IN" dirty="0" smtClean="0"/>
              <a:t>3.	Preparation </a:t>
            </a:r>
            <a:r>
              <a:rPr lang="en-IN" dirty="0" smtClean="0"/>
              <a:t>of SCF using File Preparation Utility (FPU). </a:t>
            </a:r>
            <a:endParaRPr lang="en-IN" dirty="0" smtClean="0"/>
          </a:p>
          <a:p>
            <a:pPr marL="342900" indent="-342900"/>
            <a:endParaRPr lang="en-IN" dirty="0" smtClean="0"/>
          </a:p>
          <a:p>
            <a:pPr marL="342900" indent="-342900"/>
            <a:r>
              <a:rPr lang="en-IN" dirty="0" smtClean="0"/>
              <a:t>4.	Validation </a:t>
            </a:r>
            <a:r>
              <a:rPr lang="en-IN" dirty="0" smtClean="0"/>
              <a:t>of the SCF using File Validation Utility (</a:t>
            </a:r>
            <a:r>
              <a:rPr lang="en-IN" dirty="0" smtClean="0"/>
              <a:t>FVU).</a:t>
            </a:r>
          </a:p>
          <a:p>
            <a:pPr marL="342900" indent="-342900">
              <a:buAutoNum type="arabicPeriod" startAt="2"/>
            </a:pPr>
            <a:endParaRPr lang="en-IN" dirty="0" smtClean="0"/>
          </a:p>
          <a:p>
            <a:pPr marL="342900" indent="-342900">
              <a:buAutoNum type="arabicPeriod" startAt="5"/>
            </a:pPr>
            <a:r>
              <a:rPr lang="en-IN" dirty="0" smtClean="0"/>
              <a:t>Uploading </a:t>
            </a:r>
            <a:r>
              <a:rPr lang="en-IN" dirty="0" smtClean="0"/>
              <a:t>SCF to the NPSCAN System using I-Pin allotted to the </a:t>
            </a:r>
            <a:r>
              <a:rPr lang="en-IN" dirty="0" smtClean="0"/>
              <a:t>DTO.</a:t>
            </a:r>
          </a:p>
          <a:p>
            <a:pPr marL="342900" indent="-342900"/>
            <a:endParaRPr lang="en-IN" dirty="0" smtClean="0"/>
          </a:p>
          <a:p>
            <a:pPr marL="342900" indent="-342900">
              <a:buAutoNum type="arabicPeriod" startAt="6"/>
            </a:pPr>
            <a:r>
              <a:rPr lang="en-IN" dirty="0" smtClean="0"/>
              <a:t>Rectification of errors</a:t>
            </a:r>
          </a:p>
          <a:p>
            <a:pPr marL="342900" indent="-342900">
              <a:buAutoNum type="arabicPeriod" startAt="6"/>
            </a:pPr>
            <a:endParaRPr lang="en-IN" dirty="0" smtClean="0"/>
          </a:p>
          <a:p>
            <a:pPr marL="342900" indent="-342900"/>
            <a:endParaRPr lang="en-I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7480" y="1143000"/>
            <a:ext cx="6685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002060"/>
                </a:solidFill>
              </a:rPr>
              <a:t>Steps involved in Funds Transfer</a:t>
            </a:r>
            <a:endParaRPr lang="en-IN" sz="2000" b="1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704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828800"/>
            <a:ext cx="792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IN" b="1" dirty="0" smtClean="0"/>
              <a:t> </a:t>
            </a:r>
            <a:r>
              <a:rPr lang="en-IN" dirty="0" smtClean="0"/>
              <a:t>Issuing of Sanction Proceedings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Preparation of Bill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LOC &amp; Issuance of Cheque 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Maintenance of Registers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RTGS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Observation of Transaction till Matched and Booked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 smtClean="0"/>
              <a:t>Forwarding of M&amp;B text file to DTA by email.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8315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Demonstration</a:t>
            </a:r>
            <a:endParaRPr lang="en-IN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1981200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sz="3200" dirty="0" smtClean="0"/>
              <a:t>Generation of SCF</a:t>
            </a:r>
          </a:p>
          <a:p>
            <a:pPr lvl="0">
              <a:buFont typeface="Arial" pitchFamily="34" charset="0"/>
              <a:buChar char="•"/>
            </a:pPr>
            <a:r>
              <a:rPr lang="en-IN" sz="3200" dirty="0" smtClean="0"/>
              <a:t> </a:t>
            </a:r>
            <a:r>
              <a:rPr lang="en-IN" sz="3200" dirty="0" smtClean="0"/>
              <a:t>Practical</a:t>
            </a:r>
            <a:endParaRPr lang="en-IN" sz="3200" dirty="0"/>
          </a:p>
        </p:txBody>
      </p:sp>
    </p:spTree>
    <p:extLst>
      <p:ext uri="{BB962C8B-B14F-4D97-AF65-F5344CB8AC3E}">
        <p14:creationId xmlns="" xmlns:p14="http://schemas.microsoft.com/office/powerpoint/2010/main" val="40542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56464" y="1981200"/>
            <a:ext cx="603107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Thank ‘Q’</a:t>
            </a:r>
            <a:endParaRPr lang="en-US" sz="115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34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1911</TotalTime>
  <Words>219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Treasuries and Accounts Department</dc:title>
  <dc:creator>nareshkota</dc:creator>
  <cp:lastModifiedBy>DTA TS</cp:lastModifiedBy>
  <cp:revision>383</cp:revision>
  <cp:lastPrinted>2016-04-21T10:34:23Z</cp:lastPrinted>
  <dcterms:created xsi:type="dcterms:W3CDTF">2006-08-16T00:00:00Z</dcterms:created>
  <dcterms:modified xsi:type="dcterms:W3CDTF">2017-10-09T10:36:38Z</dcterms:modified>
</cp:coreProperties>
</file>